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72" r:id="rId12"/>
    <p:sldId id="273" r:id="rId13"/>
    <p:sldId id="266" r:id="rId14"/>
    <p:sldId id="269" r:id="rId15"/>
    <p:sldId id="274" r:id="rId16"/>
    <p:sldId id="275" r:id="rId17"/>
    <p:sldId id="264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22D4642-43E7-49C0-AD4E-45A721A2A8B0}">
          <p14:sldIdLst>
            <p14:sldId id="256"/>
            <p14:sldId id="257"/>
            <p14:sldId id="258"/>
            <p14:sldId id="259"/>
            <p14:sldId id="260"/>
            <p14:sldId id="271"/>
            <p14:sldId id="261"/>
            <p14:sldId id="262"/>
            <p14:sldId id="263"/>
            <p14:sldId id="272"/>
            <p14:sldId id="273"/>
            <p14:sldId id="266"/>
            <p14:sldId id="269"/>
          </p14:sldIdLst>
        </p14:section>
        <p14:section name="Раздел без заголовка" id="{FA192D48-ECEA-43B5-B2E3-F47E8C27AF90}">
          <p14:sldIdLst>
            <p14:sldId id="274"/>
            <p14:sldId id="27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6700" cy="40100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9332"/>
            <a:ext cx="6047640" cy="481180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3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3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9024"/>
            <a:ext cx="3280680" cy="5343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9024"/>
            <a:ext cx="3280680" cy="5343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9449E9BC-7DEC-4EF7-86A3-96820B83254F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954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D711FD24-9B25-4A2F-BDDF-4E24B8F4E86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3102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CBF394A-6A1F-45F9-B388-6A659F504196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1293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53AFCB5-26AB-42F4-BA95-10409C54385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67651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E1FD06E-B351-4994-BFAC-7A6AB7C4FE0A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43420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803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93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914"/>
            <a:ext cx="4985280" cy="4462553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31348"/>
            <a:ext cx="2943720" cy="495439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32DFD472-D897-4BF5-A714-41CB1CA42F2B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259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b="1" spc="-1" dirty="0">
                <a:solidFill>
                  <a:srgbClr val="1A1A4D"/>
                </a:solidFill>
              </a:rPr>
              <a:t>Осуществление Центральным управлением Ростехнадзора мероприятий </a:t>
            </a:r>
            <a:r>
              <a:rPr lang="ru-RU" b="1" spc="-1" dirty="0" smtClean="0">
                <a:solidFill>
                  <a:srgbClr val="1A1A4D"/>
                </a:solidFill>
              </a:rPr>
              <a:t/>
            </a:r>
            <a:br>
              <a:rPr lang="ru-RU" b="1" spc="-1" dirty="0" smtClean="0">
                <a:solidFill>
                  <a:srgbClr val="1A1A4D"/>
                </a:solidFill>
              </a:rPr>
            </a:br>
            <a:r>
              <a:rPr lang="ru-RU" b="1" spc="-1" dirty="0" smtClean="0">
                <a:solidFill>
                  <a:srgbClr val="1A1A4D"/>
                </a:solidFill>
              </a:rPr>
              <a:t>по </a:t>
            </a:r>
            <a:r>
              <a:rPr lang="ru-RU" b="1" spc="-1" dirty="0">
                <a:solidFill>
                  <a:srgbClr val="1A1A4D"/>
                </a:solidFill>
              </a:rPr>
              <a:t>профилактике нарушений обязательных требований с учетом особенностей осуществления контрольной (надзорной) деятельности </a:t>
            </a:r>
            <a:r>
              <a:rPr lang="ru-RU" b="1" spc="-1" dirty="0" smtClean="0">
                <a:solidFill>
                  <a:srgbClr val="1A1A4D"/>
                </a:solidFill>
              </a:rPr>
              <a:t/>
            </a:r>
            <a:br>
              <a:rPr lang="ru-RU" b="1" spc="-1" dirty="0" smtClean="0">
                <a:solidFill>
                  <a:srgbClr val="1A1A4D"/>
                </a:solidFill>
              </a:rPr>
            </a:br>
            <a:r>
              <a:rPr lang="ru-RU" b="1" spc="-1" dirty="0" smtClean="0">
                <a:solidFill>
                  <a:srgbClr val="1A1A4D"/>
                </a:solidFill>
              </a:rPr>
              <a:t>в </a:t>
            </a:r>
            <a:r>
              <a:rPr lang="ru-RU" b="1" spc="-1" dirty="0">
                <a:solidFill>
                  <a:srgbClr val="1A1A4D"/>
                </a:solidFill>
              </a:rPr>
              <a:t>I квартале 2025 года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err="1" smtClean="0">
                <a:solidFill>
                  <a:srgbClr val="4040B2"/>
                </a:solidFill>
                <a:latin typeface="Calibri"/>
                <a:ea typeface="DejaVu Sans"/>
              </a:rPr>
              <a:t>Солиной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Татьяны Михайловны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 smtClean="0">
                <a:solidFill>
                  <a:srgbClr val="4040B2"/>
                </a:solidFill>
                <a:latin typeface="Calibri"/>
                <a:ea typeface="DejaVu Sans"/>
              </a:rPr>
              <a:t>24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июня</a:t>
            </a: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2025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г.</a:t>
            </a: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800" b="0" strike="noStrike" spc="-1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</a:t>
            </a:r>
            <a:r>
              <a:rPr lang="ru-RU" sz="16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ts val="18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ПБ-9: непоступление в территориальный орган Ростехнадзора от юридического лица (индивидуального предпринимателя), эксплуатирующего опасный производственный объект III или IV класса опасности, заявления о внесении изменений в сведения об указанном объекте, содержащиеся в государственном реестре опасных производственных объектов, по истечении двух лет с даты внесения в реестр заключений экспертизы промышленной безопасности заключения, содержащего вывод о соответствии документации на техническое перевооружение, связанной с модернизацией или заменой технических устройств на указанных объектах, требованиям промышленной безопасности (при условии отсутствия информации о непроведении технического перевооружения на объекте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)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</a:p>
          <a:p>
            <a:pPr marL="324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324000" indent="-216000" algn="just">
              <a:lnSpc>
                <a:spcPts val="18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ПБ-10: Осуществление юридическим лицом деятельности по разработке, производству, испытанию, хранению, утилизации пиротехнических изделий IV и V классов на основании лицензии 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(далее 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- деятельность, связанная с пиротехническими изделиями) при отсутствии у Ростехнадзора (территориального органа Ростехнадзора) сведений о наличии у этого юридического лица в течение более 30 календарных дней со дня получения такой лицензии (внесения изменений в реестр лицензий) лицензии на эксплуатацию взрывопожароопасных и химически опасных производственных объектов I, II, и III классов опасности, дающей право осуществления работ в рамках лицензируемого вида деятельности по адресу места осуществления лицензируемого вида деятельности, указанному в реестре лицензий, для деятельности, связанной с пиротехническими изделиями (при условии </a:t>
            </a:r>
            <a:r>
              <a:rPr lang="ru-RU" sz="1400" spc="-1" dirty="0" err="1">
                <a:solidFill>
                  <a:srgbClr val="000000"/>
                </a:solidFill>
                <a:latin typeface="Times New Roman"/>
              </a:rPr>
              <a:t>непоступления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 в течение указанного срока заявления о предоставлении лицензии на эксплуатацию взрывопожароопасных и химически опасных производственных объектов I, II, и III классов опасности или внесении изменений в реестр лицензий в связи с дополнением сведениями о месте осуществления такого вида деятельности по адресу, указанному в реестре лицензий для деятельности, связанной с пиротехническими изделиями).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10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06271927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11992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600" b="1" strike="noStrike" spc="-1" dirty="0" smtClean="0">
              <a:solidFill>
                <a:srgbClr val="2A6099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600" b="1" strike="noStrike" spc="-1" dirty="0" smtClean="0">
              <a:solidFill>
                <a:srgbClr val="2A6099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Новые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6874" y="1396597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ПБ-11: 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Непредставление юридическим лицом (индивидуальным предпринимателем), эксплуатирующим опасный производственный объект, документов, необходимых для его перерегистрации в соответствии 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1400" spc="-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со 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статьей 10 Федерального закона от 4 марта 2013 г. № 22-ФЗ «О внесении изменений в Федеральный закон 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1400" spc="-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«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О промышленной безопасности опасных производственных объектов», отдельные законодательные акты Российской Федерации и о признании утратившим силу подпункта 114 пункта 1 статьи 333.33 части второй Налогового кодекса Российской Федерации.</a:t>
            </a:r>
          </a:p>
          <a:p>
            <a:pPr marL="324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11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429204749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9116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solidFill>
                  <a:srgbClr val="000000"/>
                </a:solidFill>
                <a:latin typeface="Times New Roman"/>
              </a:rPr>
              <a:t>Потребители электрической энергии, теплоснабжающие организации, теплосетевых организаций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электроэнергетики</a:t>
            </a:r>
            <a:endParaRPr lang="ru-RU" sz="14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основным технологическим оборудованием и линиями электропередачи электрических станций и электрических сетей значения индекса технического состояния равного или ниже "25";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</a:t>
            </a:r>
            <a:r>
              <a:rPr lang="ru-RU" sz="15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15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E8606F08-0376-4DCA-B776-5D5984D41B11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12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151750657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906292"/>
            <a:ext cx="8962920" cy="41374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установление Минэнерго России в ходе осуществления мониторинга риска нарушения работы субъектов электроэнергетики в сфере электроэнергетики в отношении субъекта электроэнергетики в течение шести отчетных месяцев подряд двух и более раз следующих показателей в совокупности в отношении одного из объектов оценки готовности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значение индекса готовности, рассчитанное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от 27 декабря 2017 г. № 1233, объекта оценки готовности субъекта электроэнергетики, указанного в пункте 1.4 Методики, менее «80»;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достижение 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объектом оценки готовности с уровнем готовности "Не готов" установленной величины одного и более предусмотренных Методикой специализированных индикаторов в группах условий готовности объектов оценки готовности, оценка выполнения которых в соответствии с пунктом 2.6 Методики составила менее «100»;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1400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13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4805332"/>
      </p:ext>
    </p:extLst>
  </p:cSld>
  <p:clrMapOvr>
    <a:masterClrMapping/>
  </p:clrMapOvr>
  <p:transition spd="med"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867544"/>
            <a:ext cx="8772041" cy="45875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установление Минэнерго России в ходе осуществления мониторинга риска нарушения работы субъектов электроэнергетики в сфере электроэнергетики в соответствии с разделом II Правил № 543 в отношении территориальной сетевой организации в течение шести отчетных месяцев подряд значения индекса надежного функционирования менее «85» (уровень риска «Высокий»), рассчитанного в соответствии с Методикой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увеличение на 30% и более за отчетный квартал текущего календарного года по сравнению с аналогичным периодом предыдущего календарного года количества аварий на электростанции или на объекте электросетевого хозяйства, расследуемых в соответствии с пунктом 5 Правил расследования причин аварий в электроэнергетике, утвержденных постановлением Правительства Российской Федерации от 28 октября 2009 г. № 846, за исключением аварий, произошедших в результате обстоятельств непреодолимой силы либо </a:t>
            </a:r>
            <a:r>
              <a:rPr lang="ru-RU" sz="1400" spc="-1" dirty="0" err="1">
                <a:solidFill>
                  <a:srgbClr val="000000"/>
                </a:solidFill>
                <a:latin typeface="Times New Roman"/>
              </a:rPr>
              <a:t>сверхрасчетных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 природно-климатических нагрузок (условий) или вследствие иных обстоятельств, исключающих ответственность собственника или иного законного владельца объекта электроэнергетики (при условии, что указанное увеличение на 30% и более соответствует увеличению количества таких аварий на пять или более);</a:t>
            </a:r>
            <a:endParaRPr lang="ru-RU" sz="1400" spc="-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14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76944676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2053524"/>
            <a:ext cx="8764292" cy="42232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увеличение на 30% и более за отчетный квартал текущего календарного года по сравнению с аналогичным периодом предыдущего календарного года аварийных ситуаций на объекте теплоснабжения, расследуемых в соответствии с пунктом 4 Правил расследования причин аварийных ситуаций при теплоснабжении, утвержденных постановлением Правительства Российской Федерации от 2 июня 2022 г. № 1014, не связанных с нарушением обязательных требований и произошедших вследствие ошибочных или неправильных действий (или бездействия) персонала, неудовлетворительного качества производственных и должностных инструкций, дефектов (недостатков) проекта, конструкций, изготовления, монтажа, </a:t>
            </a:r>
            <a:r>
              <a:rPr lang="ru-RU" sz="1400" spc="-1" dirty="0" err="1">
                <a:solidFill>
                  <a:srgbClr val="000000"/>
                </a:solidFill>
                <a:latin typeface="Times New Roman"/>
              </a:rPr>
              <a:t>невыявленных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 или неклассифицированных причин, за исключением воздействия стихийных явлений или воздействия посторонних организаций, не участвующих в технологическом процессе, либо обеспечивающих его (при условии, что указанное увеличение на 30% и более соответствует увеличению количества таких аварийных ситуаций на пять или более).</a:t>
            </a:r>
            <a:endParaRPr lang="ru-RU" sz="1400" spc="-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15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75224175"/>
      </p:ext>
    </p:extLst>
  </p:cSld>
  <p:clrMapOvr>
    <a:masterClrMapping/>
  </p:clrMapOvr>
  <p:transition spd="med"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600" b="0" strike="noStrike" spc="-1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2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lang="ru-RU" sz="1800" b="0" strike="noStrike" spc="-1">
              <a:latin typeface="Open Sans"/>
            </a:endParaRPr>
          </a:p>
        </p:txBody>
      </p:sp>
      <p:pic>
        <p:nvPicPr>
          <p:cNvPr id="98" name="Picture 10"/>
          <p:cNvPicPr/>
          <p:nvPr/>
        </p:nvPicPr>
        <p:blipFill>
          <a:blip r:embed="rId4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3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>
            <p:extLst>
              <p:ext uri="{D42A27DB-BD31-4B8C-83A1-F6EECF244321}">
                <p14:modId xmlns:p14="http://schemas.microsoft.com/office/powerpoint/2010/main" val="1281604953"/>
              </p:ext>
            </p:extLst>
          </p:nvPr>
        </p:nvGraphicFramePr>
        <p:xfrm>
          <a:off x="979560" y="2039040"/>
          <a:ext cx="7489440" cy="4053960"/>
        </p:xfrm>
        <a:graphic>
          <a:graphicData uri="http://schemas.openxmlformats.org/drawingml/2006/table">
            <a:tbl>
              <a:tblPr/>
              <a:tblGrid>
                <a:gridCol w="4681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8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1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lang="ru-RU" sz="2000" b="0" strike="noStrike" spc="-1" dirty="0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16 </a:t>
                      </a: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418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197 </a:t>
                      </a: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611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4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r>
                        <a:rPr lang="ru-RU" sz="2400" b="1" strike="noStrike" spc="-1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ru-RU" sz="2400" b="1" strike="noStrike" spc="-1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630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1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271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lang="ru-RU" sz="20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4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lang="ru-RU" sz="2000" b="0" strike="noStrike" spc="-1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355503" y="1214701"/>
            <a:ext cx="8462337" cy="4880520"/>
            <a:chOff x="451800" y="1202400"/>
            <a:chExt cx="8462337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704337" y="2615101"/>
              <a:ext cx="8209800" cy="845097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r>
                <a:rPr dirty="0"/>
                <a:t/>
              </a:r>
              <a:br>
                <a:rPr dirty="0"/>
              </a:b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707125" y="3664681"/>
              <a:ext cx="8204223" cy="967726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Утверждение </a:t>
              </a:r>
              <a:r>
                <a:rPr lang="ru-RU" sz="2000" b="0" strike="noStrike" spc="-1" dirty="0" smtClean="0">
                  <a:solidFill>
                    <a:srgbClr val="000000"/>
                  </a:solidFill>
                  <a:latin typeface="Arial"/>
                  <a:ea typeface="DejaVu Sans"/>
                </a:rPr>
                <a:t>графика проведения профилактических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64377" y="1486486"/>
              <a:ext cx="8218440" cy="9194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r>
                <a:rPr dirty="0"/>
                <a:t/>
              </a:r>
              <a:br>
                <a:rPr dirty="0"/>
              </a:b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</a:t>
              </a:r>
              <a:r>
                <a:rPr lang="ru-RU" sz="2000" spc="-1" dirty="0" smtClean="0">
                  <a:solidFill>
                    <a:srgbClr val="000000"/>
                  </a:solidFill>
                  <a:latin typeface="Arial"/>
                  <a:ea typeface="DejaVu Sans"/>
                </a:rPr>
                <a:t>проводятся профилактические мероприятия</a:t>
              </a:r>
              <a:endParaRPr lang="ru-RU" sz="2000" b="0" strike="noStrike" spc="-1" dirty="0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817002" y="1610031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872343" y="2689751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827640" y="3834448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63201" y="4942899"/>
            <a:ext cx="8154639" cy="1072474"/>
          </a:xfrm>
          <a:custGeom>
            <a:avLst/>
            <a:gdLst/>
            <a:ahLst/>
            <a:cxn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61400" tIns="52920" rIns="52920" bIns="5292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8056" y="5178271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5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40458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безопасности;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 algn="just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2024 </a:t>
            </a: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г.;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 algn="just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lang="ru-RU" sz="1800" b="0" strike="noStrike" spc="-1" dirty="0">
              <a:latin typeface="Open Sans"/>
            </a:endParaRPr>
          </a:p>
          <a:p>
            <a:pPr marL="720000" indent="-285840" algn="just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устройств,</a:t>
            </a:r>
            <a:endParaRPr lang="ru-RU" sz="1800" b="0" strike="noStrike" spc="-1" dirty="0">
              <a:latin typeface="Open Sans"/>
            </a:endParaRPr>
          </a:p>
          <a:p>
            <a:pPr marL="720000" indent="-285840" algn="just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заключений;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 algn="just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случаях;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 algn="just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проверка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наличия индикаторов </a:t>
            </a: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риска нарушения обязательных требований согласно приказу Ростехнадзора от 23 ноября 2021 г.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/>
            </a:r>
            <a:b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</a:b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№ </a:t>
            </a: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397.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6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 idx="4294967295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4180" y="858325"/>
            <a:ext cx="8495640" cy="457389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области государственного энергетического надзора: </a:t>
            </a:r>
            <a:endParaRPr lang="ru-RU" sz="1800" b="0" strike="noStrike" spc="-1" dirty="0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262987"/>
            <a:ext cx="7861337" cy="52615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 algn="just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неоднократное объявление предостережений о недопустимости нарушения обязательных требований;</a:t>
            </a:r>
          </a:p>
          <a:p>
            <a:pPr marL="285840" indent="-285840" algn="just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привлечение к административной ответственности </a:t>
            </a:r>
            <a:r>
              <a:rPr lang="ru-RU" spc="-1" dirty="0" smtClean="0"/>
              <a:t>по </a:t>
            </a:r>
            <a:r>
              <a:rPr lang="ru-RU" spc="-1" dirty="0"/>
              <a:t>ч. 1 ст. 19.5 Кодекса Российской Федерации об </a:t>
            </a:r>
            <a:r>
              <a:rPr lang="ru-RU" spc="-1" dirty="0" smtClean="0"/>
              <a:t>административных правонарушениях</a:t>
            </a:r>
            <a:r>
              <a:rPr lang="ru-RU" spc="-1" dirty="0"/>
              <a:t>;</a:t>
            </a:r>
          </a:p>
          <a:p>
            <a:pPr marL="285840" indent="-285840" algn="just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аварий (технологических нарушений) в сетях 110кВ и выше, а также несчастных случаев;</a:t>
            </a:r>
          </a:p>
          <a:p>
            <a:pPr marL="285840" indent="-285840" algn="just"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</a:t>
            </a:r>
            <a:r>
              <a:rPr lang="ru-RU" spc="-1" dirty="0"/>
              <a:t>поступившей </a:t>
            </a:r>
            <a:r>
              <a:rPr lang="ru-RU" spc="-1" dirty="0" smtClean="0"/>
              <a:t>информации</a:t>
            </a:r>
            <a:r>
              <a:rPr lang="ru-RU" spc="-1" dirty="0" smtClean="0"/>
              <a:t> об </a:t>
            </a:r>
            <a:r>
              <a:rPr lang="ru-RU" spc="-1" dirty="0"/>
              <a:t>отключениях энергообъектов;</a:t>
            </a:r>
          </a:p>
          <a:p>
            <a:pPr marL="285840" indent="-285840" algn="just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</a:p>
          <a:p>
            <a:pPr marL="285840" indent="-285840" algn="just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результатов прохождения проверки знаний;</a:t>
            </a:r>
          </a:p>
          <a:p>
            <a:pPr marL="285840" indent="-285840" algn="just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latin typeface="Arial"/>
                <a:ea typeface="DejaVu Sans"/>
              </a:rPr>
              <a:t>проверка </a:t>
            </a:r>
            <a:r>
              <a:rPr lang="ru-RU" sz="1800" b="0" strike="noStrike" spc="-1" dirty="0" smtClean="0">
                <a:latin typeface="Arial"/>
                <a:ea typeface="DejaVu Sans"/>
              </a:rPr>
              <a:t>наличия индикаторов </a:t>
            </a:r>
            <a:r>
              <a:rPr lang="ru-RU" sz="1800" b="0" strike="noStrike" spc="-1" dirty="0">
                <a:latin typeface="Arial"/>
                <a:ea typeface="DejaVu Sans"/>
              </a:rPr>
              <a:t>риска нарушения обязательных требований согласно приказу Минэнерго России от </a:t>
            </a:r>
            <a:r>
              <a:rPr lang="ru-RU" sz="1800" b="0" strike="noStrike" spc="-1" dirty="0" smtClean="0">
                <a:latin typeface="Arial"/>
                <a:ea typeface="DejaVu Sans"/>
              </a:rPr>
              <a:t>30 декабря </a:t>
            </a:r>
            <a:r>
              <a:rPr lang="ru-RU" sz="1800" b="0" strike="noStrike" spc="-1" dirty="0" smtClean="0">
                <a:latin typeface="Arial"/>
                <a:ea typeface="DejaVu Sans"/>
              </a:rPr>
              <a:t/>
            </a:r>
            <a:br>
              <a:rPr lang="ru-RU" sz="1800" b="0" strike="noStrike" spc="-1" dirty="0" smtClean="0">
                <a:latin typeface="Arial"/>
                <a:ea typeface="DejaVu Sans"/>
              </a:rPr>
            </a:br>
            <a:r>
              <a:rPr lang="ru-RU" sz="1800" b="0" strike="noStrike" spc="-1" dirty="0" smtClean="0">
                <a:latin typeface="Arial"/>
                <a:ea typeface="DejaVu Sans"/>
              </a:rPr>
              <a:t>2021 </a:t>
            </a:r>
            <a:r>
              <a:rPr lang="ru-RU" sz="1800" b="0" strike="noStrike" spc="-1" dirty="0">
                <a:latin typeface="Arial"/>
                <a:ea typeface="DejaVu Sans"/>
              </a:rPr>
              <a:t>г. № </a:t>
            </a:r>
            <a:r>
              <a:rPr lang="ru-RU" sz="1800" b="0" strike="noStrike" spc="-1" dirty="0" smtClean="0">
                <a:latin typeface="Arial"/>
                <a:ea typeface="DejaVu Sans"/>
              </a:rPr>
              <a:t>1540.</a:t>
            </a:r>
            <a:endParaRPr lang="ru-RU" sz="1800" b="0" strike="noStrike" spc="-1" dirty="0">
              <a:latin typeface="Arial"/>
              <a:ea typeface="DejaVu Sans"/>
            </a:endParaRPr>
          </a:p>
          <a:p>
            <a:pPr>
              <a:lnSpc>
                <a:spcPct val="100000"/>
              </a:lnSpc>
              <a:buClr>
                <a:srgbClr val="1A1A4D"/>
              </a:buClr>
            </a:pPr>
            <a:endParaRPr lang="ru-RU" sz="1800" b="0" strike="noStrike" spc="-1" dirty="0">
              <a:solidFill>
                <a:srgbClr val="FF0000"/>
              </a:solidFill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380" y="587322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3001023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отношении поднадзорных организаций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(надзорных)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/>
          <p:cNvPicPr/>
          <p:nvPr/>
        </p:nvPicPr>
        <p:blipFill>
          <a:blip r:embed="rId2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Прямоугольник 151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80000" y="837360"/>
            <a:ext cx="881892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600" b="1" spc="-1" dirty="0">
                <a:solidFill>
                  <a:srgbClr val="2A6099"/>
                </a:solidFill>
              </a:rPr>
              <a:t>в области промышленной безопасности согласно </a:t>
            </a:r>
            <a:r>
              <a:rPr lang="ru-RU" sz="16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80000" y="1593668"/>
            <a:ext cx="8818920" cy="50945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ПБ-1: 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ПБ-2: наличие в акте технического расследования причин аварии сведений о причинах аварии, связанных                     с нарушением требований промышленной безопасности на опасном производственном объекте;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ПБ-3: отсутствие в реестре лицензий сведений о лицензии на эксплуатацию взрывопожароопасных                              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ПБ-4: 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ПБ-5: 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лиц (единого государственного реестра индивидуальных предпринимателей).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021C7ADE-B29C-40C0-B41B-991CAB77BF28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8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</a:t>
            </a:r>
            <a:r>
              <a:rPr lang="ru-RU" sz="16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приказу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892628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                   по истечении года после установленного срока его эксплуатации;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сведений о заключении экспертизы промышленной безопасности, содержащем вывод                              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                                 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ПБ-8: 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=""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9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65431</TotalTime>
  <Words>1848</Words>
  <Application>Microsoft Office PowerPoint</Application>
  <PresentationFormat>Экран (4:3)</PresentationFormat>
  <Paragraphs>141</Paragraphs>
  <Slides>16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Calibri</vt:lpstr>
      <vt:lpstr>DejaVu Sans</vt:lpstr>
      <vt:lpstr>Open Sans</vt:lpstr>
      <vt:lpstr>Symbol</vt:lpstr>
      <vt:lpstr>Tahoma</vt:lpstr>
      <vt:lpstr>Tempora LGC Uni</vt:lpstr>
      <vt:lpstr>Times New Roman</vt:lpstr>
      <vt:lpstr>Wingdings</vt:lpstr>
      <vt:lpstr>Office Theme</vt:lpstr>
      <vt:lpstr>Office Theme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user</cp:lastModifiedBy>
  <cp:revision>2724</cp:revision>
  <cp:lastPrinted>2025-06-09T14:54:21Z</cp:lastPrinted>
  <dcterms:created xsi:type="dcterms:W3CDTF">2000-02-02T11:29:10Z</dcterms:created>
  <dcterms:modified xsi:type="dcterms:W3CDTF">2025-06-09T15:18:42Z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